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404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82797" y="1723668"/>
            <a:ext cx="7751207" cy="2574250"/>
          </a:xfrm>
          <a:prstGeom prst="rect">
            <a:avLst/>
          </a:prstGeom>
          <a:noFill/>
          <a:ln/>
        </p:spPr>
        <p:txBody>
          <a:bodyPr wrap="square" rtlCol="0" anchor="t"/>
          <a:lstStyle/>
          <a:p>
            <a:pPr marL="0" indent="0">
              <a:lnSpc>
                <a:spcPts val="6757"/>
              </a:lnSpc>
              <a:buNone/>
            </a:pPr>
            <a:r>
              <a:rPr lang="en-US" sz="5405" b="1" dirty="0">
                <a:solidFill>
                  <a:srgbClr val="000000"/>
                </a:solidFill>
                <a:latin typeface="p22-mackinac-pro" pitchFamily="34" charset="0"/>
                <a:ea typeface="p22-mackinac-pro" pitchFamily="34" charset="-122"/>
                <a:cs typeface="p22-mackinac-pro" pitchFamily="34" charset="-120"/>
              </a:rPr>
              <a:t>Introduction to Azure Multifactor Authentication (MFA)</a:t>
            </a:r>
            <a:endParaRPr lang="en-US" sz="5405" dirty="0"/>
          </a:p>
        </p:txBody>
      </p:sp>
      <p:sp>
        <p:nvSpPr>
          <p:cNvPr id="6" name="Text 2"/>
          <p:cNvSpPr/>
          <p:nvPr/>
        </p:nvSpPr>
        <p:spPr>
          <a:xfrm>
            <a:off x="6182797" y="4596289"/>
            <a:ext cx="7751207" cy="1909524"/>
          </a:xfrm>
          <a:prstGeom prst="rect">
            <a:avLst/>
          </a:prstGeom>
          <a:noFill/>
          <a:ln/>
        </p:spPr>
        <p:txBody>
          <a:bodyPr wrap="square" rtlCol="0" anchor="t"/>
          <a:lstStyle/>
          <a:p>
            <a:pPr marL="0" indent="0">
              <a:lnSpc>
                <a:spcPts val="2507"/>
              </a:lnSpc>
              <a:buNone/>
            </a:pPr>
            <a:r>
              <a:rPr lang="en-US" sz="1567" dirty="0">
                <a:solidFill>
                  <a:srgbClr val="272525"/>
                </a:solidFill>
                <a:latin typeface="Eudoxus Sans" pitchFamily="34" charset="0"/>
                <a:ea typeface="Eudoxus Sans" pitchFamily="34" charset="-122"/>
                <a:cs typeface="Eudoxus Sans" pitchFamily="34" charset="-120"/>
              </a:rPr>
              <a:t>Azure Multifactor Authentication (MFA) is a powerful security feature that adds an extra layer of protection to your Azure Active Directory accounts. By requiring users to provide two or more verification methods during the login process, MFA significantly reduces the risk of unauthorized access and helps safeguard your organization's sensitive data. This introduction will provide an overview of the key benefits and configuration steps for enabling MFA in your Azure environment.</a:t>
            </a:r>
            <a:endParaRPr lang="en-US" sz="156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220033"/>
            <a:ext cx="11713726"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Best Practices for Managing Azure MFA</a:t>
            </a:r>
            <a:endParaRPr lang="en-US" sz="4860" dirty="0"/>
          </a:p>
        </p:txBody>
      </p:sp>
      <p:sp>
        <p:nvSpPr>
          <p:cNvPr id="5" name="Text 2"/>
          <p:cNvSpPr/>
          <p:nvPr/>
        </p:nvSpPr>
        <p:spPr>
          <a:xfrm>
            <a:off x="864037" y="2608659"/>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Establish a Phased Rollout</a:t>
            </a:r>
            <a:endParaRPr lang="en-US" sz="2430" dirty="0"/>
          </a:p>
        </p:txBody>
      </p:sp>
      <p:sp>
        <p:nvSpPr>
          <p:cNvPr id="6" name="Text 3"/>
          <p:cNvSpPr/>
          <p:nvPr/>
        </p:nvSpPr>
        <p:spPr>
          <a:xfrm>
            <a:off x="864037" y="3627001"/>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Implement MFA in a phased approach, starting with high-priority accounts or user groups, and gradually expanding to the rest of your organization. This allows you to monitor adoption, address any issues, and ensure a smooth transition.</a:t>
            </a:r>
            <a:endParaRPr lang="en-US" sz="1944" dirty="0"/>
          </a:p>
        </p:txBody>
      </p:sp>
      <p:sp>
        <p:nvSpPr>
          <p:cNvPr id="7" name="Text 4"/>
          <p:cNvSpPr/>
          <p:nvPr/>
        </p:nvSpPr>
        <p:spPr>
          <a:xfrm>
            <a:off x="5372695" y="2608659"/>
            <a:ext cx="3526869"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Provide User Education</a:t>
            </a:r>
            <a:endParaRPr lang="en-US" sz="2430" dirty="0"/>
          </a:p>
        </p:txBody>
      </p:sp>
      <p:sp>
        <p:nvSpPr>
          <p:cNvPr id="8" name="Text 5"/>
          <p:cNvSpPr/>
          <p:nvPr/>
        </p:nvSpPr>
        <p:spPr>
          <a:xfrm>
            <a:off x="5372695" y="3241238"/>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Educate your users on the importance of MFA and how to set up their preferred authentication methods. Ongoing communication and training will help increase user adoption and reduce support requests.</a:t>
            </a:r>
            <a:endParaRPr lang="en-US" sz="1944" dirty="0"/>
          </a:p>
        </p:txBody>
      </p:sp>
      <p:sp>
        <p:nvSpPr>
          <p:cNvPr id="9" name="Text 6"/>
          <p:cNvSpPr/>
          <p:nvPr/>
        </p:nvSpPr>
        <p:spPr>
          <a:xfrm>
            <a:off x="9881354" y="2608659"/>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Regularly Review and Update</a:t>
            </a:r>
            <a:endParaRPr lang="en-US" sz="2430" dirty="0"/>
          </a:p>
        </p:txBody>
      </p:sp>
      <p:sp>
        <p:nvSpPr>
          <p:cNvPr id="10" name="Text 7"/>
          <p:cNvSpPr/>
          <p:nvPr/>
        </p:nvSpPr>
        <p:spPr>
          <a:xfrm>
            <a:off x="9881354" y="3627001"/>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Continuously monitor your MFA configuration and policies, and make adjustments as needed to address evolving security threats, organizational changes, and user feedback. This will help ensure that your MFA implementation remains effective and efficient.</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820341"/>
            <a:ext cx="7625239"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Benefits of Enabling MFA</a:t>
            </a:r>
            <a:endParaRPr lang="en-US" sz="4860" dirty="0"/>
          </a:p>
        </p:txBody>
      </p:sp>
      <p:sp>
        <p:nvSpPr>
          <p:cNvPr id="5" name="Text 2"/>
          <p:cNvSpPr/>
          <p:nvPr/>
        </p:nvSpPr>
        <p:spPr>
          <a:xfrm>
            <a:off x="864037" y="2208967"/>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Improved Security</a:t>
            </a:r>
            <a:endParaRPr lang="en-US" sz="2430" dirty="0"/>
          </a:p>
        </p:txBody>
      </p:sp>
      <p:sp>
        <p:nvSpPr>
          <p:cNvPr id="6" name="Text 3"/>
          <p:cNvSpPr/>
          <p:nvPr/>
        </p:nvSpPr>
        <p:spPr>
          <a:xfrm>
            <a:off x="864037" y="2841546"/>
            <a:ext cx="3898821" cy="4345543"/>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MFA adds an extra layer of security by requiring users to provide additional verification, such as a one-time code or biometric authentication, in addition to their username and password. This makes it much harder for attackers to gain unauthorized access, even if they have obtained valid login credentials.</a:t>
            </a:r>
            <a:endParaRPr lang="en-US" sz="1944" dirty="0"/>
          </a:p>
        </p:txBody>
      </p:sp>
      <p:sp>
        <p:nvSpPr>
          <p:cNvPr id="7" name="Text 4"/>
          <p:cNvSpPr/>
          <p:nvPr/>
        </p:nvSpPr>
        <p:spPr>
          <a:xfrm>
            <a:off x="5372695" y="2208967"/>
            <a:ext cx="3860721"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Reduced Risk of Breaches</a:t>
            </a:r>
            <a:endParaRPr lang="en-US" sz="2430" dirty="0"/>
          </a:p>
        </p:txBody>
      </p:sp>
      <p:sp>
        <p:nvSpPr>
          <p:cNvPr id="8" name="Text 5"/>
          <p:cNvSpPr/>
          <p:nvPr/>
        </p:nvSpPr>
        <p:spPr>
          <a:xfrm>
            <a:off x="5372695" y="2841546"/>
            <a:ext cx="3898821" cy="355544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Weak or compromised passwords are a leading cause of data breaches. By implementing MFA, you can significantly reduce the risk of successful password-based attacks, protecting your organization's sensitive information and critical resources.</a:t>
            </a:r>
            <a:endParaRPr lang="en-US" sz="1944" dirty="0"/>
          </a:p>
        </p:txBody>
      </p:sp>
      <p:sp>
        <p:nvSpPr>
          <p:cNvPr id="9" name="Text 6"/>
          <p:cNvSpPr/>
          <p:nvPr/>
        </p:nvSpPr>
        <p:spPr>
          <a:xfrm>
            <a:off x="9881354" y="2208967"/>
            <a:ext cx="3531156"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Regulatory Compliance</a:t>
            </a:r>
            <a:endParaRPr lang="en-US" sz="2430" dirty="0"/>
          </a:p>
        </p:txBody>
      </p:sp>
      <p:sp>
        <p:nvSpPr>
          <p:cNvPr id="10" name="Text 7"/>
          <p:cNvSpPr/>
          <p:nvPr/>
        </p:nvSpPr>
        <p:spPr>
          <a:xfrm>
            <a:off x="9881354" y="2841546"/>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Many industry regulations and standards, such as HIPAA, PCI-DSS, and GDPR, require the use of MFA for access to certain systems and data. Enabling MFA can help your organization meet these compliance requirements and avoid costly penalties.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942618"/>
            <a:ext cx="7653933"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Configuring MFA for Azure AD Users</a:t>
            </a:r>
            <a:endParaRPr lang="en-US" sz="3402" dirty="0"/>
          </a:p>
        </p:txBody>
      </p:sp>
      <p:sp>
        <p:nvSpPr>
          <p:cNvPr id="6" name="Shape 2"/>
          <p:cNvSpPr/>
          <p:nvPr/>
        </p:nvSpPr>
        <p:spPr>
          <a:xfrm>
            <a:off x="6339721" y="1741884"/>
            <a:ext cx="21550" cy="5544979"/>
          </a:xfrm>
          <a:prstGeom prst="roundRect">
            <a:avLst>
              <a:gd name="adj" fmla="val 336822"/>
            </a:avLst>
          </a:prstGeom>
          <a:solidFill>
            <a:srgbClr val="B2D4E5"/>
          </a:solidFill>
          <a:ln/>
        </p:spPr>
      </p:sp>
      <p:sp>
        <p:nvSpPr>
          <p:cNvPr id="7" name="Shape 3"/>
          <p:cNvSpPr/>
          <p:nvPr/>
        </p:nvSpPr>
        <p:spPr>
          <a:xfrm>
            <a:off x="6544806" y="2119729"/>
            <a:ext cx="604837" cy="21550"/>
          </a:xfrm>
          <a:prstGeom prst="roundRect">
            <a:avLst>
              <a:gd name="adj" fmla="val 336822"/>
            </a:avLst>
          </a:prstGeom>
          <a:solidFill>
            <a:srgbClr val="B2D4E5"/>
          </a:solidFill>
          <a:ln/>
        </p:spPr>
      </p:sp>
      <p:sp>
        <p:nvSpPr>
          <p:cNvPr id="8" name="Shape 4"/>
          <p:cNvSpPr/>
          <p:nvPr/>
        </p:nvSpPr>
        <p:spPr>
          <a:xfrm>
            <a:off x="6156067" y="1936194"/>
            <a:ext cx="388739" cy="388739"/>
          </a:xfrm>
          <a:prstGeom prst="roundRect">
            <a:avLst>
              <a:gd name="adj" fmla="val 18672"/>
            </a:avLst>
          </a:prstGeom>
          <a:solidFill>
            <a:srgbClr val="CCEEFF"/>
          </a:solidFill>
          <a:ln w="7620">
            <a:solidFill>
              <a:srgbClr val="B2D4E5"/>
            </a:solidFill>
            <a:prstDash val="solid"/>
          </a:ln>
        </p:spPr>
      </p:sp>
      <p:sp>
        <p:nvSpPr>
          <p:cNvPr id="9" name="Text 5"/>
          <p:cNvSpPr/>
          <p:nvPr/>
        </p:nvSpPr>
        <p:spPr>
          <a:xfrm>
            <a:off x="6297751" y="2000964"/>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10" name="Text 6"/>
          <p:cNvSpPr/>
          <p:nvPr/>
        </p:nvSpPr>
        <p:spPr>
          <a:xfrm>
            <a:off x="7300913" y="1914644"/>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Step 1: Enable MFA</a:t>
            </a:r>
            <a:endParaRPr lang="en-US" sz="1701" dirty="0"/>
          </a:p>
        </p:txBody>
      </p:sp>
      <p:sp>
        <p:nvSpPr>
          <p:cNvPr id="11" name="Text 7"/>
          <p:cNvSpPr/>
          <p:nvPr/>
        </p:nvSpPr>
        <p:spPr>
          <a:xfrm>
            <a:off x="7300913" y="2288143"/>
            <a:ext cx="6724650"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Begin by enabling Azure AD MFA for your organization. This can be done through the Azure portal or using PowerShell cmdlets. You can choose to enable MFA for all users or target specific groups or users based on your security requirements.</a:t>
            </a:r>
            <a:endParaRPr lang="en-US" sz="1361" dirty="0"/>
          </a:p>
        </p:txBody>
      </p:sp>
      <p:sp>
        <p:nvSpPr>
          <p:cNvPr id="12" name="Shape 8"/>
          <p:cNvSpPr/>
          <p:nvPr/>
        </p:nvSpPr>
        <p:spPr>
          <a:xfrm>
            <a:off x="6544806" y="3841254"/>
            <a:ext cx="604837" cy="21550"/>
          </a:xfrm>
          <a:prstGeom prst="roundRect">
            <a:avLst>
              <a:gd name="adj" fmla="val 336822"/>
            </a:avLst>
          </a:prstGeom>
          <a:solidFill>
            <a:srgbClr val="B2D4E5"/>
          </a:solidFill>
          <a:ln/>
        </p:spPr>
      </p:sp>
      <p:sp>
        <p:nvSpPr>
          <p:cNvPr id="13" name="Shape 9"/>
          <p:cNvSpPr/>
          <p:nvPr/>
        </p:nvSpPr>
        <p:spPr>
          <a:xfrm>
            <a:off x="6156067" y="3657719"/>
            <a:ext cx="388739" cy="388739"/>
          </a:xfrm>
          <a:prstGeom prst="roundRect">
            <a:avLst>
              <a:gd name="adj" fmla="val 18672"/>
            </a:avLst>
          </a:prstGeom>
          <a:solidFill>
            <a:srgbClr val="CCEEFF"/>
          </a:solidFill>
          <a:ln w="7620">
            <a:solidFill>
              <a:srgbClr val="B2D4E5"/>
            </a:solidFill>
            <a:prstDash val="solid"/>
          </a:ln>
        </p:spPr>
      </p:sp>
      <p:sp>
        <p:nvSpPr>
          <p:cNvPr id="14" name="Text 10"/>
          <p:cNvSpPr/>
          <p:nvPr/>
        </p:nvSpPr>
        <p:spPr>
          <a:xfrm>
            <a:off x="6274891" y="3722489"/>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5" name="Text 11"/>
          <p:cNvSpPr/>
          <p:nvPr/>
        </p:nvSpPr>
        <p:spPr>
          <a:xfrm>
            <a:off x="7300913" y="3636169"/>
            <a:ext cx="4477107"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Step 2: Configure Authentication Methods</a:t>
            </a:r>
            <a:endParaRPr lang="en-US" sz="1701" dirty="0"/>
          </a:p>
        </p:txBody>
      </p:sp>
      <p:sp>
        <p:nvSpPr>
          <p:cNvPr id="16" name="Text 12"/>
          <p:cNvSpPr/>
          <p:nvPr/>
        </p:nvSpPr>
        <p:spPr>
          <a:xfrm>
            <a:off x="7300913" y="4009668"/>
            <a:ext cx="6724650" cy="1106329"/>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Once MFA is enabled, you can configure the available authentication methods for your users, such as phone calls, SMS, mobile app notifications, or hardware security keys. Users will be prompted to set up their preferred authentication method during their next login.</a:t>
            </a:r>
            <a:endParaRPr lang="en-US" sz="1361" dirty="0"/>
          </a:p>
        </p:txBody>
      </p:sp>
      <p:sp>
        <p:nvSpPr>
          <p:cNvPr id="17" name="Shape 13"/>
          <p:cNvSpPr/>
          <p:nvPr/>
        </p:nvSpPr>
        <p:spPr>
          <a:xfrm>
            <a:off x="6544806" y="5839361"/>
            <a:ext cx="604837" cy="21550"/>
          </a:xfrm>
          <a:prstGeom prst="roundRect">
            <a:avLst>
              <a:gd name="adj" fmla="val 336822"/>
            </a:avLst>
          </a:prstGeom>
          <a:solidFill>
            <a:srgbClr val="B2D4E5"/>
          </a:solidFill>
          <a:ln/>
        </p:spPr>
      </p:sp>
      <p:sp>
        <p:nvSpPr>
          <p:cNvPr id="18" name="Shape 14"/>
          <p:cNvSpPr/>
          <p:nvPr/>
        </p:nvSpPr>
        <p:spPr>
          <a:xfrm>
            <a:off x="6156067" y="5655826"/>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6272748" y="5720596"/>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20" name="Text 16"/>
          <p:cNvSpPr/>
          <p:nvPr/>
        </p:nvSpPr>
        <p:spPr>
          <a:xfrm>
            <a:off x="7300913" y="5634276"/>
            <a:ext cx="295275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Step 3: Monitor and Manage</a:t>
            </a:r>
            <a:endParaRPr lang="en-US" sz="1701" dirty="0"/>
          </a:p>
        </p:txBody>
      </p:sp>
      <p:sp>
        <p:nvSpPr>
          <p:cNvPr id="21" name="Text 17"/>
          <p:cNvSpPr/>
          <p:nvPr/>
        </p:nvSpPr>
        <p:spPr>
          <a:xfrm>
            <a:off x="7300913" y="6007775"/>
            <a:ext cx="6724650" cy="1106329"/>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Regularly monitor MFA usage and activity to ensure that your users are adopting the new security measures and to identify any potential issues or security concerns. You can also adjust MFA settings and policies as needed to meet changing organizational requirements.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529114"/>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Enabling MFA for Azure AD Administrators</a:t>
            </a:r>
            <a:endParaRPr lang="en-US" sz="3402" dirty="0"/>
          </a:p>
        </p:txBody>
      </p:sp>
      <p:sp>
        <p:nvSpPr>
          <p:cNvPr id="6" name="Shape 2"/>
          <p:cNvSpPr/>
          <p:nvPr/>
        </p:nvSpPr>
        <p:spPr>
          <a:xfrm>
            <a:off x="6091238" y="2062758"/>
            <a:ext cx="388739" cy="388739"/>
          </a:xfrm>
          <a:prstGeom prst="roundRect">
            <a:avLst>
              <a:gd name="adj" fmla="val 18672"/>
            </a:avLst>
          </a:prstGeom>
          <a:solidFill>
            <a:srgbClr val="CCEEFF"/>
          </a:solidFill>
          <a:ln w="7620">
            <a:solidFill>
              <a:srgbClr val="B2D4E5"/>
            </a:solidFill>
            <a:prstDash val="solid"/>
          </a:ln>
        </p:spPr>
      </p:sp>
      <p:sp>
        <p:nvSpPr>
          <p:cNvPr id="7" name="Text 3"/>
          <p:cNvSpPr/>
          <p:nvPr/>
        </p:nvSpPr>
        <p:spPr>
          <a:xfrm>
            <a:off x="6232922" y="2127528"/>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8" name="Text 4"/>
          <p:cNvSpPr/>
          <p:nvPr/>
        </p:nvSpPr>
        <p:spPr>
          <a:xfrm>
            <a:off x="6652736" y="2062758"/>
            <a:ext cx="3598902"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Prioritize Administrator Accounts</a:t>
            </a:r>
            <a:endParaRPr lang="en-US" sz="1701" dirty="0"/>
          </a:p>
        </p:txBody>
      </p:sp>
      <p:sp>
        <p:nvSpPr>
          <p:cNvPr id="9" name="Text 5"/>
          <p:cNvSpPr/>
          <p:nvPr/>
        </p:nvSpPr>
        <p:spPr>
          <a:xfrm>
            <a:off x="6652736" y="2436257"/>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Enabling MFA for Azure AD administrator accounts should be a top priority, as these accounts have elevated privileges and access to critical resources. Doing so helps minimize the risk of unauthorized access and potential data breaches.</a:t>
            </a:r>
            <a:endParaRPr lang="en-US" sz="1361" dirty="0"/>
          </a:p>
        </p:txBody>
      </p:sp>
      <p:sp>
        <p:nvSpPr>
          <p:cNvPr id="10" name="Shape 6"/>
          <p:cNvSpPr/>
          <p:nvPr/>
        </p:nvSpPr>
        <p:spPr>
          <a:xfrm>
            <a:off x="6091238" y="3633073"/>
            <a:ext cx="388739" cy="388739"/>
          </a:xfrm>
          <a:prstGeom prst="roundRect">
            <a:avLst>
              <a:gd name="adj" fmla="val 18672"/>
            </a:avLst>
          </a:prstGeom>
          <a:solidFill>
            <a:srgbClr val="CCEEFF"/>
          </a:solidFill>
          <a:ln w="7620">
            <a:solidFill>
              <a:srgbClr val="B2D4E5"/>
            </a:solidFill>
            <a:prstDash val="solid"/>
          </a:ln>
        </p:spPr>
      </p:sp>
      <p:sp>
        <p:nvSpPr>
          <p:cNvPr id="11" name="Text 7"/>
          <p:cNvSpPr/>
          <p:nvPr/>
        </p:nvSpPr>
        <p:spPr>
          <a:xfrm>
            <a:off x="6210062" y="3697843"/>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2" name="Text 8"/>
          <p:cNvSpPr/>
          <p:nvPr/>
        </p:nvSpPr>
        <p:spPr>
          <a:xfrm>
            <a:off x="6652736" y="3633073"/>
            <a:ext cx="3246596"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Enforce Strong Authentication</a:t>
            </a:r>
            <a:endParaRPr lang="en-US" sz="1701" dirty="0"/>
          </a:p>
        </p:txBody>
      </p:sp>
      <p:sp>
        <p:nvSpPr>
          <p:cNvPr id="13" name="Text 9"/>
          <p:cNvSpPr/>
          <p:nvPr/>
        </p:nvSpPr>
        <p:spPr>
          <a:xfrm>
            <a:off x="6652736" y="4006572"/>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Require administrators to use strong authentication methods, such as biometrics or hardware security keys, to further enhance the security of their accounts. This provides an additional layer of protection beyond just a password.</a:t>
            </a:r>
            <a:endParaRPr lang="en-US" sz="1361" dirty="0"/>
          </a:p>
        </p:txBody>
      </p:sp>
      <p:sp>
        <p:nvSpPr>
          <p:cNvPr id="14" name="Shape 10"/>
          <p:cNvSpPr/>
          <p:nvPr/>
        </p:nvSpPr>
        <p:spPr>
          <a:xfrm>
            <a:off x="6091238" y="5203388"/>
            <a:ext cx="388739" cy="388739"/>
          </a:xfrm>
          <a:prstGeom prst="roundRect">
            <a:avLst>
              <a:gd name="adj" fmla="val 18672"/>
            </a:avLst>
          </a:prstGeom>
          <a:solidFill>
            <a:srgbClr val="CCEEFF"/>
          </a:solidFill>
          <a:ln w="7620">
            <a:solidFill>
              <a:srgbClr val="B2D4E5"/>
            </a:solidFill>
            <a:prstDash val="solid"/>
          </a:ln>
        </p:spPr>
      </p:sp>
      <p:sp>
        <p:nvSpPr>
          <p:cNvPr id="15" name="Text 11"/>
          <p:cNvSpPr/>
          <p:nvPr/>
        </p:nvSpPr>
        <p:spPr>
          <a:xfrm>
            <a:off x="6207919" y="5268158"/>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16" name="Text 12"/>
          <p:cNvSpPr/>
          <p:nvPr/>
        </p:nvSpPr>
        <p:spPr>
          <a:xfrm>
            <a:off x="6652736" y="5203388"/>
            <a:ext cx="3237548"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Implement Conditional Access</a:t>
            </a:r>
            <a:endParaRPr lang="en-US" sz="1701" dirty="0"/>
          </a:p>
        </p:txBody>
      </p:sp>
      <p:sp>
        <p:nvSpPr>
          <p:cNvPr id="17" name="Text 13"/>
          <p:cNvSpPr/>
          <p:nvPr/>
        </p:nvSpPr>
        <p:spPr>
          <a:xfrm>
            <a:off x="6652736" y="5576888"/>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Use Conditional Access policies to enforce MFA for administrator accounts, ensuring that users must complete the additional verification step before they can access sensitive resources or perform critical actions.</a:t>
            </a:r>
            <a:endParaRPr lang="en-US" sz="1361" dirty="0"/>
          </a:p>
        </p:txBody>
      </p:sp>
      <p:sp>
        <p:nvSpPr>
          <p:cNvPr id="18" name="Shape 14"/>
          <p:cNvSpPr/>
          <p:nvPr/>
        </p:nvSpPr>
        <p:spPr>
          <a:xfrm>
            <a:off x="6091238" y="6773704"/>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6203871" y="6838474"/>
            <a:ext cx="163354"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4</a:t>
            </a:r>
            <a:endParaRPr lang="en-US" sz="2041" dirty="0"/>
          </a:p>
        </p:txBody>
      </p:sp>
      <p:sp>
        <p:nvSpPr>
          <p:cNvPr id="20" name="Text 16"/>
          <p:cNvSpPr/>
          <p:nvPr/>
        </p:nvSpPr>
        <p:spPr>
          <a:xfrm>
            <a:off x="6652736" y="6773704"/>
            <a:ext cx="3106103"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Regularly Review and Update</a:t>
            </a:r>
            <a:endParaRPr lang="en-US" sz="1701" dirty="0"/>
          </a:p>
        </p:txBody>
      </p:sp>
      <p:sp>
        <p:nvSpPr>
          <p:cNvPr id="21" name="Text 17"/>
          <p:cNvSpPr/>
          <p:nvPr/>
        </p:nvSpPr>
        <p:spPr>
          <a:xfrm>
            <a:off x="6652736" y="7147203"/>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Continuously monitor and review the MFA configuration for administrator accounts, making updates as needed to address evolving security threats and organizational changes.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06399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9063990"/>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Enabling MFA for Azure AD Guest Users</a:t>
            </a:r>
            <a:endParaRPr lang="en-US" sz="3402" dirty="0"/>
          </a:p>
        </p:txBody>
      </p:sp>
      <p:sp>
        <p:nvSpPr>
          <p:cNvPr id="6" name="Shape 2"/>
          <p:cNvSpPr/>
          <p:nvPr/>
        </p:nvSpPr>
        <p:spPr>
          <a:xfrm>
            <a:off x="604837" y="1814513"/>
            <a:ext cx="7934325" cy="1564005"/>
          </a:xfrm>
          <a:prstGeom prst="roundRect">
            <a:avLst>
              <a:gd name="adj" fmla="val 4641"/>
            </a:avLst>
          </a:prstGeom>
          <a:solidFill>
            <a:srgbClr val="CCEEFF"/>
          </a:solidFill>
          <a:ln w="7620">
            <a:solidFill>
              <a:srgbClr val="B2D4E5"/>
            </a:solidFill>
            <a:prstDash val="solid"/>
          </a:ln>
        </p:spPr>
      </p:sp>
      <p:sp>
        <p:nvSpPr>
          <p:cNvPr id="7" name="Text 3"/>
          <p:cNvSpPr/>
          <p:nvPr/>
        </p:nvSpPr>
        <p:spPr>
          <a:xfrm>
            <a:off x="785217" y="1994892"/>
            <a:ext cx="3164205"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Secure External Collaboration</a:t>
            </a:r>
            <a:endParaRPr lang="en-US" sz="1701" dirty="0"/>
          </a:p>
        </p:txBody>
      </p:sp>
      <p:sp>
        <p:nvSpPr>
          <p:cNvPr id="8" name="Text 4"/>
          <p:cNvSpPr/>
          <p:nvPr/>
        </p:nvSpPr>
        <p:spPr>
          <a:xfrm>
            <a:off x="785217" y="2368391"/>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Azure AD guest users, often used for external collaboration and partner access, pose a unique security challenge. Enabling MFA for these accounts can help ensure that only authorized individuals can access your organization's resources, even from outside your network.</a:t>
            </a:r>
            <a:endParaRPr lang="en-US" sz="1361" dirty="0"/>
          </a:p>
        </p:txBody>
      </p:sp>
      <p:sp>
        <p:nvSpPr>
          <p:cNvPr id="9" name="Shape 5"/>
          <p:cNvSpPr/>
          <p:nvPr/>
        </p:nvSpPr>
        <p:spPr>
          <a:xfrm>
            <a:off x="604837" y="3551277"/>
            <a:ext cx="7934325" cy="1564005"/>
          </a:xfrm>
          <a:prstGeom prst="roundRect">
            <a:avLst>
              <a:gd name="adj" fmla="val 4641"/>
            </a:avLst>
          </a:prstGeom>
          <a:solidFill>
            <a:srgbClr val="CCEEFF"/>
          </a:solidFill>
          <a:ln w="7620">
            <a:solidFill>
              <a:srgbClr val="B2D4E5"/>
            </a:solidFill>
            <a:prstDash val="solid"/>
          </a:ln>
        </p:spPr>
      </p:sp>
      <p:sp>
        <p:nvSpPr>
          <p:cNvPr id="10" name="Text 6"/>
          <p:cNvSpPr/>
          <p:nvPr/>
        </p:nvSpPr>
        <p:spPr>
          <a:xfrm>
            <a:off x="785217" y="3731657"/>
            <a:ext cx="3514725"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Consistent Security Enforcement</a:t>
            </a:r>
            <a:endParaRPr lang="en-US" sz="1701" dirty="0"/>
          </a:p>
        </p:txBody>
      </p:sp>
      <p:sp>
        <p:nvSpPr>
          <p:cNvPr id="11" name="Text 7"/>
          <p:cNvSpPr/>
          <p:nvPr/>
        </p:nvSpPr>
        <p:spPr>
          <a:xfrm>
            <a:off x="785217" y="4105156"/>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Applying the same MFA requirements to guest users as you do for your internal employees helps maintain a consistent security posture across your organization, regardless of the user's affiliation or location.</a:t>
            </a:r>
            <a:endParaRPr lang="en-US" sz="1361" dirty="0"/>
          </a:p>
        </p:txBody>
      </p:sp>
      <p:sp>
        <p:nvSpPr>
          <p:cNvPr id="12" name="Shape 8"/>
          <p:cNvSpPr/>
          <p:nvPr/>
        </p:nvSpPr>
        <p:spPr>
          <a:xfrm>
            <a:off x="604837" y="5288042"/>
            <a:ext cx="7934325" cy="1564005"/>
          </a:xfrm>
          <a:prstGeom prst="roundRect">
            <a:avLst>
              <a:gd name="adj" fmla="val 4641"/>
            </a:avLst>
          </a:prstGeom>
          <a:solidFill>
            <a:srgbClr val="CCEEFF"/>
          </a:solidFill>
          <a:ln w="7620">
            <a:solidFill>
              <a:srgbClr val="B2D4E5"/>
            </a:solidFill>
            <a:prstDash val="solid"/>
          </a:ln>
        </p:spPr>
      </p:sp>
      <p:sp>
        <p:nvSpPr>
          <p:cNvPr id="13" name="Text 9"/>
          <p:cNvSpPr/>
          <p:nvPr/>
        </p:nvSpPr>
        <p:spPr>
          <a:xfrm>
            <a:off x="785217" y="5468422"/>
            <a:ext cx="2550081"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Granular Access Control</a:t>
            </a:r>
            <a:endParaRPr lang="en-US" sz="1701" dirty="0"/>
          </a:p>
        </p:txBody>
      </p:sp>
      <p:sp>
        <p:nvSpPr>
          <p:cNvPr id="14" name="Text 10"/>
          <p:cNvSpPr/>
          <p:nvPr/>
        </p:nvSpPr>
        <p:spPr>
          <a:xfrm>
            <a:off x="785217" y="5841921"/>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By enabling MFA for guest users, you can implement more granular access control policies, such as restricting access to specific applications or data based on the user's verification method or location.</a:t>
            </a:r>
            <a:endParaRPr lang="en-US" sz="1361" dirty="0"/>
          </a:p>
        </p:txBody>
      </p:sp>
      <p:sp>
        <p:nvSpPr>
          <p:cNvPr id="15" name="Shape 11"/>
          <p:cNvSpPr/>
          <p:nvPr/>
        </p:nvSpPr>
        <p:spPr>
          <a:xfrm>
            <a:off x="604837" y="7024807"/>
            <a:ext cx="7934325" cy="1564005"/>
          </a:xfrm>
          <a:prstGeom prst="roundRect">
            <a:avLst>
              <a:gd name="adj" fmla="val 4641"/>
            </a:avLst>
          </a:prstGeom>
          <a:solidFill>
            <a:srgbClr val="CCEEFF"/>
          </a:solidFill>
          <a:ln w="7620">
            <a:solidFill>
              <a:srgbClr val="B2D4E5"/>
            </a:solidFill>
            <a:prstDash val="solid"/>
          </a:ln>
        </p:spPr>
      </p:sp>
      <p:sp>
        <p:nvSpPr>
          <p:cNvPr id="16" name="Text 12"/>
          <p:cNvSpPr/>
          <p:nvPr/>
        </p:nvSpPr>
        <p:spPr>
          <a:xfrm>
            <a:off x="785217" y="7205186"/>
            <a:ext cx="310515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Reduced Risk of Compromise</a:t>
            </a:r>
            <a:endParaRPr lang="en-US" sz="1701" dirty="0"/>
          </a:p>
        </p:txBody>
      </p:sp>
      <p:sp>
        <p:nvSpPr>
          <p:cNvPr id="17" name="Text 13"/>
          <p:cNvSpPr/>
          <p:nvPr/>
        </p:nvSpPr>
        <p:spPr>
          <a:xfrm>
            <a:off x="785217" y="7578685"/>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Guest user accounts are often more vulnerable to compromise, as they may not be subject to the same security measures as internal employee accounts. Enabling MFA can significantly reduce the risk of unauthorized access to your organization's resources.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73383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9440347"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Configuring MFA Settings for Your Organization</a:t>
            </a:r>
            <a:endParaRPr lang="en-US" sz="3402" dirty="0"/>
          </a:p>
        </p:txBody>
      </p:sp>
      <p:pic>
        <p:nvPicPr>
          <p:cNvPr id="6" name="Image 2" descr="preencoded.png"/>
          <p:cNvPicPr>
            <a:picLocks noChangeAspect="1"/>
          </p:cNvPicPr>
          <p:nvPr/>
        </p:nvPicPr>
        <p:blipFill>
          <a:blip r:embed="rId5"/>
          <a:stretch>
            <a:fillRect/>
          </a:stretch>
        </p:blipFill>
        <p:spPr>
          <a:xfrm>
            <a:off x="2594967" y="3974783"/>
            <a:ext cx="431959" cy="431959"/>
          </a:xfrm>
          <a:prstGeom prst="rect">
            <a:avLst/>
          </a:prstGeom>
        </p:spPr>
      </p:pic>
      <p:sp>
        <p:nvSpPr>
          <p:cNvPr id="7" name="Text 2"/>
          <p:cNvSpPr/>
          <p:nvPr/>
        </p:nvSpPr>
        <p:spPr>
          <a:xfrm>
            <a:off x="2594967" y="4579501"/>
            <a:ext cx="2165628" cy="809744"/>
          </a:xfrm>
          <a:prstGeom prst="rect">
            <a:avLst/>
          </a:prstGeom>
          <a:noFill/>
          <a:ln/>
        </p:spPr>
        <p:txBody>
          <a:bodyPr wrap="squar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Customize Authentication Methods</a:t>
            </a:r>
            <a:endParaRPr lang="en-US" sz="1701" dirty="0"/>
          </a:p>
        </p:txBody>
      </p:sp>
      <p:sp>
        <p:nvSpPr>
          <p:cNvPr id="8" name="Text 3"/>
          <p:cNvSpPr/>
          <p:nvPr/>
        </p:nvSpPr>
        <p:spPr>
          <a:xfrm>
            <a:off x="2594967" y="5492829"/>
            <a:ext cx="2165628" cy="2765822"/>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Configure the available authentication methods for your users, such as phone calls, SMS, mobile app notifications, or hardware security keys, to ensure a seamless user experience and meet your organization's specific security requirements.</a:t>
            </a:r>
            <a:endParaRPr lang="en-US" sz="1361" dirty="0"/>
          </a:p>
        </p:txBody>
      </p:sp>
      <p:pic>
        <p:nvPicPr>
          <p:cNvPr id="9" name="Image 3" descr="preencoded.png"/>
          <p:cNvPicPr>
            <a:picLocks noChangeAspect="1"/>
          </p:cNvPicPr>
          <p:nvPr/>
        </p:nvPicPr>
        <p:blipFill>
          <a:blip r:embed="rId6"/>
          <a:stretch>
            <a:fillRect/>
          </a:stretch>
        </p:blipFill>
        <p:spPr>
          <a:xfrm>
            <a:off x="5019794" y="3974783"/>
            <a:ext cx="431959" cy="431959"/>
          </a:xfrm>
          <a:prstGeom prst="rect">
            <a:avLst/>
          </a:prstGeom>
        </p:spPr>
      </p:pic>
      <p:sp>
        <p:nvSpPr>
          <p:cNvPr id="10" name="Text 4"/>
          <p:cNvSpPr/>
          <p:nvPr/>
        </p:nvSpPr>
        <p:spPr>
          <a:xfrm>
            <a:off x="5019794" y="4579501"/>
            <a:ext cx="2165747" cy="539829"/>
          </a:xfrm>
          <a:prstGeom prst="rect">
            <a:avLst/>
          </a:prstGeom>
          <a:noFill/>
          <a:ln/>
        </p:spPr>
        <p:txBody>
          <a:bodyPr wrap="squar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Set Policies and Enforcement</a:t>
            </a:r>
            <a:endParaRPr lang="en-US" sz="1701" dirty="0"/>
          </a:p>
        </p:txBody>
      </p:sp>
      <p:sp>
        <p:nvSpPr>
          <p:cNvPr id="11" name="Text 5"/>
          <p:cNvSpPr/>
          <p:nvPr/>
        </p:nvSpPr>
        <p:spPr>
          <a:xfrm>
            <a:off x="5019794" y="5222915"/>
            <a:ext cx="2165747" cy="1936075"/>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Establish MFA policies that determine which users or groups are required to use MFA, the frequency of re-authentication, and any conditional access rules that should be applied.</a:t>
            </a:r>
            <a:endParaRPr lang="en-US" sz="1361" dirty="0"/>
          </a:p>
        </p:txBody>
      </p:sp>
      <p:pic>
        <p:nvPicPr>
          <p:cNvPr id="12" name="Image 4" descr="preencoded.png"/>
          <p:cNvPicPr>
            <a:picLocks noChangeAspect="1"/>
          </p:cNvPicPr>
          <p:nvPr/>
        </p:nvPicPr>
        <p:blipFill>
          <a:blip r:embed="rId7"/>
          <a:stretch>
            <a:fillRect/>
          </a:stretch>
        </p:blipFill>
        <p:spPr>
          <a:xfrm>
            <a:off x="7444740" y="3974783"/>
            <a:ext cx="431959" cy="431959"/>
          </a:xfrm>
          <a:prstGeom prst="rect">
            <a:avLst/>
          </a:prstGeom>
        </p:spPr>
      </p:pic>
      <p:sp>
        <p:nvSpPr>
          <p:cNvPr id="13" name="Text 6"/>
          <p:cNvSpPr/>
          <p:nvPr/>
        </p:nvSpPr>
        <p:spPr>
          <a:xfrm>
            <a:off x="7444740" y="4579501"/>
            <a:ext cx="2165628" cy="539829"/>
          </a:xfrm>
          <a:prstGeom prst="rect">
            <a:avLst/>
          </a:prstGeom>
          <a:noFill/>
          <a:ln/>
        </p:spPr>
        <p:txBody>
          <a:bodyPr wrap="squar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Monitor and Analyze Usage</a:t>
            </a:r>
            <a:endParaRPr lang="en-US" sz="1701" dirty="0"/>
          </a:p>
        </p:txBody>
      </p:sp>
      <p:sp>
        <p:nvSpPr>
          <p:cNvPr id="14" name="Text 7"/>
          <p:cNvSpPr/>
          <p:nvPr/>
        </p:nvSpPr>
        <p:spPr>
          <a:xfrm>
            <a:off x="7444740" y="5222915"/>
            <a:ext cx="2165628" cy="2489240"/>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Regularly review MFA usage and activity data to identify any suspicious behavior, monitor user adoption, and make informed decisions about adjusting your MFA configuration and policies.</a:t>
            </a:r>
            <a:endParaRPr lang="en-US" sz="1361" dirty="0"/>
          </a:p>
        </p:txBody>
      </p:sp>
      <p:pic>
        <p:nvPicPr>
          <p:cNvPr id="15" name="Image 5" descr="preencoded.png"/>
          <p:cNvPicPr>
            <a:picLocks noChangeAspect="1"/>
          </p:cNvPicPr>
          <p:nvPr/>
        </p:nvPicPr>
        <p:blipFill>
          <a:blip r:embed="rId8"/>
          <a:stretch>
            <a:fillRect/>
          </a:stretch>
        </p:blipFill>
        <p:spPr>
          <a:xfrm>
            <a:off x="9869567" y="3974783"/>
            <a:ext cx="431959" cy="431959"/>
          </a:xfrm>
          <a:prstGeom prst="rect">
            <a:avLst/>
          </a:prstGeom>
        </p:spPr>
      </p:pic>
      <p:sp>
        <p:nvSpPr>
          <p:cNvPr id="16" name="Text 8"/>
          <p:cNvSpPr/>
          <p:nvPr/>
        </p:nvSpPr>
        <p:spPr>
          <a:xfrm>
            <a:off x="9869567" y="4579501"/>
            <a:ext cx="2165747" cy="809744"/>
          </a:xfrm>
          <a:prstGeom prst="rect">
            <a:avLst/>
          </a:prstGeom>
          <a:noFill/>
          <a:ln/>
        </p:spPr>
        <p:txBody>
          <a:bodyPr wrap="squar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Ensure Organizational Security</a:t>
            </a:r>
            <a:endParaRPr lang="en-US" sz="1701" dirty="0"/>
          </a:p>
        </p:txBody>
      </p:sp>
      <p:sp>
        <p:nvSpPr>
          <p:cNvPr id="17" name="Text 9"/>
          <p:cNvSpPr/>
          <p:nvPr/>
        </p:nvSpPr>
        <p:spPr>
          <a:xfrm>
            <a:off x="9869567" y="5492829"/>
            <a:ext cx="2165747" cy="221265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Continuously evaluate and update your MFA settings to address evolving security threats, changes in your organization's structure or requirements, and industry best practices.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121926"/>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Implementing Conditional Access Policies with MFA</a:t>
            </a:r>
            <a:endParaRPr lang="en-US" sz="3402" dirty="0"/>
          </a:p>
        </p:txBody>
      </p:sp>
      <p:pic>
        <p:nvPicPr>
          <p:cNvPr id="6" name="Image 2" descr="preencoded.png"/>
          <p:cNvPicPr>
            <a:picLocks noChangeAspect="1"/>
          </p:cNvPicPr>
          <p:nvPr/>
        </p:nvPicPr>
        <p:blipFill>
          <a:blip r:embed="rId5"/>
          <a:stretch>
            <a:fillRect/>
          </a:stretch>
        </p:blipFill>
        <p:spPr>
          <a:xfrm>
            <a:off x="6091238" y="2461260"/>
            <a:ext cx="864037" cy="1548765"/>
          </a:xfrm>
          <a:prstGeom prst="rect">
            <a:avLst/>
          </a:prstGeom>
        </p:spPr>
      </p:pic>
      <p:sp>
        <p:nvSpPr>
          <p:cNvPr id="7" name="Text 2"/>
          <p:cNvSpPr/>
          <p:nvPr/>
        </p:nvSpPr>
        <p:spPr>
          <a:xfrm>
            <a:off x="7214473" y="2634020"/>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Assess Risks</a:t>
            </a:r>
            <a:endParaRPr lang="en-US" sz="1701" dirty="0"/>
          </a:p>
        </p:txBody>
      </p:sp>
      <p:sp>
        <p:nvSpPr>
          <p:cNvPr id="8" name="Text 3"/>
          <p:cNvSpPr/>
          <p:nvPr/>
        </p:nvSpPr>
        <p:spPr>
          <a:xfrm>
            <a:off x="7214473" y="3007519"/>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Analyze your organization's security risks and identify the scenarios where MFA should be required, such as access from untrusted locations, use of unmanaged devices, or high-risk user activities.</a:t>
            </a:r>
            <a:endParaRPr lang="en-US" sz="1361" dirty="0"/>
          </a:p>
        </p:txBody>
      </p:sp>
      <p:pic>
        <p:nvPicPr>
          <p:cNvPr id="9" name="Image 3" descr="preencoded.png"/>
          <p:cNvPicPr>
            <a:picLocks noChangeAspect="1"/>
          </p:cNvPicPr>
          <p:nvPr/>
        </p:nvPicPr>
        <p:blipFill>
          <a:blip r:embed="rId6"/>
          <a:stretch>
            <a:fillRect/>
          </a:stretch>
        </p:blipFill>
        <p:spPr>
          <a:xfrm>
            <a:off x="6091238" y="4010025"/>
            <a:ext cx="864037" cy="1548765"/>
          </a:xfrm>
          <a:prstGeom prst="rect">
            <a:avLst/>
          </a:prstGeom>
        </p:spPr>
      </p:pic>
      <p:sp>
        <p:nvSpPr>
          <p:cNvPr id="10" name="Text 4"/>
          <p:cNvSpPr/>
          <p:nvPr/>
        </p:nvSpPr>
        <p:spPr>
          <a:xfrm>
            <a:off x="7214473" y="4182785"/>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Define Policies</a:t>
            </a:r>
            <a:endParaRPr lang="en-US" sz="1701" dirty="0"/>
          </a:p>
        </p:txBody>
      </p:sp>
      <p:sp>
        <p:nvSpPr>
          <p:cNvPr id="11" name="Text 5"/>
          <p:cNvSpPr/>
          <p:nvPr/>
        </p:nvSpPr>
        <p:spPr>
          <a:xfrm>
            <a:off x="7214473" y="4556284"/>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Create Conditional Access policies that enforce MFA based on your identified risk factors, such as user, device, location, or application context. This ensures that the appropriate level of security is applied to each access request.</a:t>
            </a:r>
            <a:endParaRPr lang="en-US" sz="1361" dirty="0"/>
          </a:p>
        </p:txBody>
      </p:sp>
      <p:pic>
        <p:nvPicPr>
          <p:cNvPr id="12" name="Image 4" descr="preencoded.png"/>
          <p:cNvPicPr>
            <a:picLocks noChangeAspect="1"/>
          </p:cNvPicPr>
          <p:nvPr/>
        </p:nvPicPr>
        <p:blipFill>
          <a:blip r:embed="rId7"/>
          <a:stretch>
            <a:fillRect/>
          </a:stretch>
        </p:blipFill>
        <p:spPr>
          <a:xfrm>
            <a:off x="6091238" y="5558790"/>
            <a:ext cx="864037" cy="1548765"/>
          </a:xfrm>
          <a:prstGeom prst="rect">
            <a:avLst/>
          </a:prstGeom>
        </p:spPr>
      </p:pic>
      <p:sp>
        <p:nvSpPr>
          <p:cNvPr id="13" name="Text 6"/>
          <p:cNvSpPr/>
          <p:nvPr/>
        </p:nvSpPr>
        <p:spPr>
          <a:xfrm>
            <a:off x="7214473" y="5731550"/>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Monitor and Refine</a:t>
            </a:r>
            <a:endParaRPr lang="en-US" sz="1701" dirty="0"/>
          </a:p>
        </p:txBody>
      </p:sp>
      <p:sp>
        <p:nvSpPr>
          <p:cNvPr id="14" name="Text 7"/>
          <p:cNvSpPr/>
          <p:nvPr/>
        </p:nvSpPr>
        <p:spPr>
          <a:xfrm>
            <a:off x="7214473" y="6105049"/>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Continuously monitor the effectiveness of your Conditional Access policies and make adjustments as needed to address evolving security threats and changes in your organization's requirements.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938808"/>
            <a:ext cx="7871698"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Monitoring and Reporting MFA Usage</a:t>
            </a:r>
            <a:endParaRPr lang="en-US" sz="3402" dirty="0"/>
          </a:p>
        </p:txBody>
      </p:sp>
      <p:sp>
        <p:nvSpPr>
          <p:cNvPr id="6" name="Shape 2"/>
          <p:cNvSpPr/>
          <p:nvPr/>
        </p:nvSpPr>
        <p:spPr>
          <a:xfrm>
            <a:off x="6091238" y="1738074"/>
            <a:ext cx="7934325" cy="5552599"/>
          </a:xfrm>
          <a:prstGeom prst="roundRect">
            <a:avLst>
              <a:gd name="adj" fmla="val 1307"/>
            </a:avLst>
          </a:prstGeom>
          <a:noFill/>
          <a:ln w="7620">
            <a:solidFill>
              <a:srgbClr val="000000">
                <a:alpha val="8000"/>
              </a:srgbClr>
            </a:solidFill>
            <a:prstDash val="solid"/>
          </a:ln>
        </p:spPr>
      </p:sp>
      <p:sp>
        <p:nvSpPr>
          <p:cNvPr id="7" name="Shape 3"/>
          <p:cNvSpPr/>
          <p:nvPr/>
        </p:nvSpPr>
        <p:spPr>
          <a:xfrm>
            <a:off x="6098857" y="1745694"/>
            <a:ext cx="7918252" cy="498991"/>
          </a:xfrm>
          <a:prstGeom prst="rect">
            <a:avLst/>
          </a:prstGeom>
          <a:solidFill>
            <a:srgbClr val="FFFFFF">
              <a:alpha val="4000"/>
            </a:srgbClr>
          </a:solidFill>
          <a:ln/>
        </p:spPr>
      </p:sp>
      <p:sp>
        <p:nvSpPr>
          <p:cNvPr id="8" name="Text 4"/>
          <p:cNvSpPr/>
          <p:nvPr/>
        </p:nvSpPr>
        <p:spPr>
          <a:xfrm>
            <a:off x="6272451" y="1856899"/>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Metric</a:t>
            </a:r>
            <a:endParaRPr lang="en-US" sz="1361" dirty="0"/>
          </a:p>
        </p:txBody>
      </p:sp>
      <p:sp>
        <p:nvSpPr>
          <p:cNvPr id="9" name="Text 5"/>
          <p:cNvSpPr/>
          <p:nvPr/>
        </p:nvSpPr>
        <p:spPr>
          <a:xfrm>
            <a:off x="8915400" y="1856899"/>
            <a:ext cx="228600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Description</a:t>
            </a:r>
            <a:endParaRPr lang="en-US" sz="1361" dirty="0"/>
          </a:p>
        </p:txBody>
      </p:sp>
      <p:sp>
        <p:nvSpPr>
          <p:cNvPr id="10" name="Text 6"/>
          <p:cNvSpPr/>
          <p:nvPr/>
        </p:nvSpPr>
        <p:spPr>
          <a:xfrm>
            <a:off x="11554539" y="1856899"/>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Importance</a:t>
            </a:r>
            <a:endParaRPr lang="en-US" sz="1361" dirty="0"/>
          </a:p>
        </p:txBody>
      </p:sp>
      <p:sp>
        <p:nvSpPr>
          <p:cNvPr id="11" name="Shape 7"/>
          <p:cNvSpPr/>
          <p:nvPr/>
        </p:nvSpPr>
        <p:spPr>
          <a:xfrm>
            <a:off x="6098857" y="2244685"/>
            <a:ext cx="7918252" cy="1328737"/>
          </a:xfrm>
          <a:prstGeom prst="rect">
            <a:avLst/>
          </a:prstGeom>
          <a:solidFill>
            <a:srgbClr val="000000">
              <a:alpha val="4000"/>
            </a:srgbClr>
          </a:solidFill>
          <a:ln/>
        </p:spPr>
      </p:sp>
      <p:sp>
        <p:nvSpPr>
          <p:cNvPr id="12" name="Text 8"/>
          <p:cNvSpPr/>
          <p:nvPr/>
        </p:nvSpPr>
        <p:spPr>
          <a:xfrm>
            <a:off x="6272451" y="2355890"/>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MFA Usage Rate</a:t>
            </a:r>
            <a:endParaRPr lang="en-US" sz="1361" dirty="0"/>
          </a:p>
        </p:txBody>
      </p:sp>
      <p:sp>
        <p:nvSpPr>
          <p:cNvPr id="13" name="Text 9"/>
          <p:cNvSpPr/>
          <p:nvPr/>
        </p:nvSpPr>
        <p:spPr>
          <a:xfrm>
            <a:off x="8915400" y="2355890"/>
            <a:ext cx="2286000"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percentage of users who have enabled and are using MFA.</a:t>
            </a:r>
            <a:endParaRPr lang="en-US" sz="1361" dirty="0"/>
          </a:p>
        </p:txBody>
      </p:sp>
      <p:sp>
        <p:nvSpPr>
          <p:cNvPr id="14" name="Text 10"/>
          <p:cNvSpPr/>
          <p:nvPr/>
        </p:nvSpPr>
        <p:spPr>
          <a:xfrm>
            <a:off x="11554539" y="2355890"/>
            <a:ext cx="2289810"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Monitors the overall adoption and effectiveness of your MFA implementation.</a:t>
            </a:r>
            <a:endParaRPr lang="en-US" sz="1361" dirty="0"/>
          </a:p>
        </p:txBody>
      </p:sp>
      <p:sp>
        <p:nvSpPr>
          <p:cNvPr id="15" name="Shape 11"/>
          <p:cNvSpPr/>
          <p:nvPr/>
        </p:nvSpPr>
        <p:spPr>
          <a:xfrm>
            <a:off x="6098857" y="3573423"/>
            <a:ext cx="7918252" cy="1052155"/>
          </a:xfrm>
          <a:prstGeom prst="rect">
            <a:avLst/>
          </a:prstGeom>
          <a:solidFill>
            <a:srgbClr val="FFFFFF">
              <a:alpha val="4000"/>
            </a:srgbClr>
          </a:solidFill>
          <a:ln/>
        </p:spPr>
      </p:sp>
      <p:sp>
        <p:nvSpPr>
          <p:cNvPr id="16" name="Text 12"/>
          <p:cNvSpPr/>
          <p:nvPr/>
        </p:nvSpPr>
        <p:spPr>
          <a:xfrm>
            <a:off x="6272451" y="3684627"/>
            <a:ext cx="2289810"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MFA Challenge Attempts</a:t>
            </a:r>
            <a:endParaRPr lang="en-US" sz="1361" dirty="0"/>
          </a:p>
        </p:txBody>
      </p:sp>
      <p:sp>
        <p:nvSpPr>
          <p:cNvPr id="17" name="Text 13"/>
          <p:cNvSpPr/>
          <p:nvPr/>
        </p:nvSpPr>
        <p:spPr>
          <a:xfrm>
            <a:off x="8915400" y="3684627"/>
            <a:ext cx="2286000"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number of times users are prompted to complete MFA challenges.</a:t>
            </a:r>
            <a:endParaRPr lang="en-US" sz="1361" dirty="0"/>
          </a:p>
        </p:txBody>
      </p:sp>
      <p:sp>
        <p:nvSpPr>
          <p:cNvPr id="18" name="Text 14"/>
          <p:cNvSpPr/>
          <p:nvPr/>
        </p:nvSpPr>
        <p:spPr>
          <a:xfrm>
            <a:off x="11554539" y="3684627"/>
            <a:ext cx="2289810"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Helps identify potential security issues or user friction points.</a:t>
            </a:r>
            <a:endParaRPr lang="en-US" sz="1361" dirty="0"/>
          </a:p>
        </p:txBody>
      </p:sp>
      <p:sp>
        <p:nvSpPr>
          <p:cNvPr id="19" name="Shape 15"/>
          <p:cNvSpPr/>
          <p:nvPr/>
        </p:nvSpPr>
        <p:spPr>
          <a:xfrm>
            <a:off x="6098857" y="4625578"/>
            <a:ext cx="7918252" cy="1052155"/>
          </a:xfrm>
          <a:prstGeom prst="rect">
            <a:avLst/>
          </a:prstGeom>
          <a:solidFill>
            <a:srgbClr val="000000">
              <a:alpha val="4000"/>
            </a:srgbClr>
          </a:solidFill>
          <a:ln/>
        </p:spPr>
      </p:sp>
      <p:sp>
        <p:nvSpPr>
          <p:cNvPr id="20" name="Text 16"/>
          <p:cNvSpPr/>
          <p:nvPr/>
        </p:nvSpPr>
        <p:spPr>
          <a:xfrm>
            <a:off x="6272451" y="4736783"/>
            <a:ext cx="2289810"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MFA Challenge Success Rate</a:t>
            </a:r>
            <a:endParaRPr lang="en-US" sz="1361" dirty="0"/>
          </a:p>
        </p:txBody>
      </p:sp>
      <p:sp>
        <p:nvSpPr>
          <p:cNvPr id="21" name="Text 17"/>
          <p:cNvSpPr/>
          <p:nvPr/>
        </p:nvSpPr>
        <p:spPr>
          <a:xfrm>
            <a:off x="8915400" y="4736783"/>
            <a:ext cx="2286000"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percentage of successful MFA challenges completed by users.</a:t>
            </a:r>
            <a:endParaRPr lang="en-US" sz="1361" dirty="0"/>
          </a:p>
        </p:txBody>
      </p:sp>
      <p:sp>
        <p:nvSpPr>
          <p:cNvPr id="22" name="Text 18"/>
          <p:cNvSpPr/>
          <p:nvPr/>
        </p:nvSpPr>
        <p:spPr>
          <a:xfrm>
            <a:off x="11554539" y="4736783"/>
            <a:ext cx="2289810"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Indicates the usability and effectiveness of your MFA configuration.</a:t>
            </a:r>
            <a:endParaRPr lang="en-US" sz="1361" dirty="0"/>
          </a:p>
        </p:txBody>
      </p:sp>
      <p:sp>
        <p:nvSpPr>
          <p:cNvPr id="23" name="Shape 19"/>
          <p:cNvSpPr/>
          <p:nvPr/>
        </p:nvSpPr>
        <p:spPr>
          <a:xfrm>
            <a:off x="6098857" y="5677733"/>
            <a:ext cx="7918252" cy="1605320"/>
          </a:xfrm>
          <a:prstGeom prst="rect">
            <a:avLst/>
          </a:prstGeom>
          <a:solidFill>
            <a:srgbClr val="FFFFFF">
              <a:alpha val="4000"/>
            </a:srgbClr>
          </a:solidFill>
          <a:ln/>
        </p:spPr>
      </p:sp>
      <p:sp>
        <p:nvSpPr>
          <p:cNvPr id="24" name="Text 20"/>
          <p:cNvSpPr/>
          <p:nvPr/>
        </p:nvSpPr>
        <p:spPr>
          <a:xfrm>
            <a:off x="6272451" y="5788938"/>
            <a:ext cx="2289810"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Conditional Access Enforcement</a:t>
            </a:r>
            <a:endParaRPr lang="en-US" sz="1361" dirty="0"/>
          </a:p>
        </p:txBody>
      </p:sp>
      <p:sp>
        <p:nvSpPr>
          <p:cNvPr id="25" name="Text 21"/>
          <p:cNvSpPr/>
          <p:nvPr/>
        </p:nvSpPr>
        <p:spPr>
          <a:xfrm>
            <a:off x="8915400" y="5788938"/>
            <a:ext cx="2286000"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number of access requests that were blocked or challenged due to Conditional Access policies.</a:t>
            </a:r>
            <a:endParaRPr lang="en-US" sz="1361" dirty="0"/>
          </a:p>
        </p:txBody>
      </p:sp>
      <p:sp>
        <p:nvSpPr>
          <p:cNvPr id="26" name="Text 22"/>
          <p:cNvSpPr/>
          <p:nvPr/>
        </p:nvSpPr>
        <p:spPr>
          <a:xfrm>
            <a:off x="11554539" y="5788938"/>
            <a:ext cx="2289810"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Demonstrates the impact of your Conditional Access policies in enhancing security.</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660916"/>
            <a:ext cx="5904071"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Troubleshooting MFA Issues</a:t>
            </a:r>
            <a:endParaRPr lang="en-US" sz="3402" dirty="0"/>
          </a:p>
        </p:txBody>
      </p:sp>
      <p:sp>
        <p:nvSpPr>
          <p:cNvPr id="6" name="Shape 2"/>
          <p:cNvSpPr/>
          <p:nvPr/>
        </p:nvSpPr>
        <p:spPr>
          <a:xfrm>
            <a:off x="6091238" y="1654493"/>
            <a:ext cx="388739" cy="388739"/>
          </a:xfrm>
          <a:prstGeom prst="roundRect">
            <a:avLst>
              <a:gd name="adj" fmla="val 18672"/>
            </a:avLst>
          </a:prstGeom>
          <a:solidFill>
            <a:srgbClr val="CCEEFF"/>
          </a:solidFill>
          <a:ln w="7620">
            <a:solidFill>
              <a:srgbClr val="B2D4E5"/>
            </a:solidFill>
            <a:prstDash val="solid"/>
          </a:ln>
        </p:spPr>
      </p:sp>
      <p:sp>
        <p:nvSpPr>
          <p:cNvPr id="7" name="Text 3"/>
          <p:cNvSpPr/>
          <p:nvPr/>
        </p:nvSpPr>
        <p:spPr>
          <a:xfrm>
            <a:off x="6232922" y="1719263"/>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8" name="Text 4"/>
          <p:cNvSpPr/>
          <p:nvPr/>
        </p:nvSpPr>
        <p:spPr>
          <a:xfrm>
            <a:off x="6652736" y="1654493"/>
            <a:ext cx="2936915"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User Enrollment Challenges</a:t>
            </a:r>
            <a:endParaRPr lang="en-US" sz="1701" dirty="0"/>
          </a:p>
        </p:txBody>
      </p:sp>
      <p:sp>
        <p:nvSpPr>
          <p:cNvPr id="9" name="Text 5"/>
          <p:cNvSpPr/>
          <p:nvPr/>
        </p:nvSpPr>
        <p:spPr>
          <a:xfrm>
            <a:off x="6652736" y="2027992"/>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Provide clear guidance and support to users during the MFA enrollment process, as issues with setting up their preferred authentication method can lead to login failures and user frustration.</a:t>
            </a:r>
            <a:endParaRPr lang="en-US" sz="1361" dirty="0"/>
          </a:p>
        </p:txBody>
      </p:sp>
      <p:sp>
        <p:nvSpPr>
          <p:cNvPr id="10" name="Shape 6"/>
          <p:cNvSpPr/>
          <p:nvPr/>
        </p:nvSpPr>
        <p:spPr>
          <a:xfrm>
            <a:off x="6091238" y="3224808"/>
            <a:ext cx="388739" cy="388739"/>
          </a:xfrm>
          <a:prstGeom prst="roundRect">
            <a:avLst>
              <a:gd name="adj" fmla="val 18672"/>
            </a:avLst>
          </a:prstGeom>
          <a:solidFill>
            <a:srgbClr val="CCEEFF"/>
          </a:solidFill>
          <a:ln w="7620">
            <a:solidFill>
              <a:srgbClr val="B2D4E5"/>
            </a:solidFill>
            <a:prstDash val="solid"/>
          </a:ln>
        </p:spPr>
      </p:sp>
      <p:sp>
        <p:nvSpPr>
          <p:cNvPr id="11" name="Text 7"/>
          <p:cNvSpPr/>
          <p:nvPr/>
        </p:nvSpPr>
        <p:spPr>
          <a:xfrm>
            <a:off x="6210062" y="3289578"/>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2" name="Text 8"/>
          <p:cNvSpPr/>
          <p:nvPr/>
        </p:nvSpPr>
        <p:spPr>
          <a:xfrm>
            <a:off x="6652736" y="3224808"/>
            <a:ext cx="3377803"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Authentication Method Failures</a:t>
            </a:r>
            <a:endParaRPr lang="en-US" sz="1701" dirty="0"/>
          </a:p>
        </p:txBody>
      </p:sp>
      <p:sp>
        <p:nvSpPr>
          <p:cNvPr id="13" name="Text 9"/>
          <p:cNvSpPr/>
          <p:nvPr/>
        </p:nvSpPr>
        <p:spPr>
          <a:xfrm>
            <a:off x="6652736" y="3598307"/>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Monitor for any issues with specific authentication methods, such as SMS or push notifications, and make adjustments or provide alternative options to ensure a reliable user experience.</a:t>
            </a:r>
            <a:endParaRPr lang="en-US" sz="1361" dirty="0"/>
          </a:p>
        </p:txBody>
      </p:sp>
      <p:sp>
        <p:nvSpPr>
          <p:cNvPr id="14" name="Shape 10"/>
          <p:cNvSpPr/>
          <p:nvPr/>
        </p:nvSpPr>
        <p:spPr>
          <a:xfrm>
            <a:off x="6091238" y="4795123"/>
            <a:ext cx="388739" cy="388739"/>
          </a:xfrm>
          <a:prstGeom prst="roundRect">
            <a:avLst>
              <a:gd name="adj" fmla="val 18672"/>
            </a:avLst>
          </a:prstGeom>
          <a:solidFill>
            <a:srgbClr val="CCEEFF"/>
          </a:solidFill>
          <a:ln w="7620">
            <a:solidFill>
              <a:srgbClr val="B2D4E5"/>
            </a:solidFill>
            <a:prstDash val="solid"/>
          </a:ln>
        </p:spPr>
      </p:sp>
      <p:sp>
        <p:nvSpPr>
          <p:cNvPr id="15" name="Text 11"/>
          <p:cNvSpPr/>
          <p:nvPr/>
        </p:nvSpPr>
        <p:spPr>
          <a:xfrm>
            <a:off x="6207919" y="4859893"/>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16" name="Text 12"/>
          <p:cNvSpPr/>
          <p:nvPr/>
        </p:nvSpPr>
        <p:spPr>
          <a:xfrm>
            <a:off x="6652736" y="4795123"/>
            <a:ext cx="3720703"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Conditional Access Policy Conflicts</a:t>
            </a:r>
            <a:endParaRPr lang="en-US" sz="1701" dirty="0"/>
          </a:p>
        </p:txBody>
      </p:sp>
      <p:sp>
        <p:nvSpPr>
          <p:cNvPr id="17" name="Text 13"/>
          <p:cNvSpPr/>
          <p:nvPr/>
        </p:nvSpPr>
        <p:spPr>
          <a:xfrm>
            <a:off x="6652736" y="5168622"/>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Carefully review your Conditional Access policies to identify and resolve any potential conflicts or unintended consequences that may be causing access issues or user frustration.</a:t>
            </a:r>
            <a:endParaRPr lang="en-US" sz="1361" dirty="0"/>
          </a:p>
        </p:txBody>
      </p:sp>
      <p:sp>
        <p:nvSpPr>
          <p:cNvPr id="18" name="Shape 14"/>
          <p:cNvSpPr/>
          <p:nvPr/>
        </p:nvSpPr>
        <p:spPr>
          <a:xfrm>
            <a:off x="6091238" y="6365438"/>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6203871" y="6430208"/>
            <a:ext cx="163354"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4</a:t>
            </a:r>
            <a:endParaRPr lang="en-US" sz="2041" dirty="0"/>
          </a:p>
        </p:txBody>
      </p:sp>
      <p:sp>
        <p:nvSpPr>
          <p:cNvPr id="20" name="Text 16"/>
          <p:cNvSpPr/>
          <p:nvPr/>
        </p:nvSpPr>
        <p:spPr>
          <a:xfrm>
            <a:off x="6652736" y="6365438"/>
            <a:ext cx="3125033"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Reporting and Analytics Gaps</a:t>
            </a:r>
            <a:endParaRPr lang="en-US" sz="1701" dirty="0"/>
          </a:p>
        </p:txBody>
      </p:sp>
      <p:sp>
        <p:nvSpPr>
          <p:cNvPr id="21" name="Text 17"/>
          <p:cNvSpPr/>
          <p:nvPr/>
        </p:nvSpPr>
        <p:spPr>
          <a:xfrm>
            <a:off x="6652736" y="6738938"/>
            <a:ext cx="737282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Ensure that you have the necessary reporting and analytics capabilities to effectively monitor MFA usage, identify problems, and make informed decisions about your MFA configuration and policies.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1364</Words>
  <Application>Microsoft Office PowerPoint</Application>
  <PresentationFormat>Custom</PresentationFormat>
  <Paragraphs>103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Anurag Singh Yadav</cp:lastModifiedBy>
  <cp:revision>2</cp:revision>
  <dcterms:created xsi:type="dcterms:W3CDTF">2024-07-20T08:03:31Z</dcterms:created>
  <dcterms:modified xsi:type="dcterms:W3CDTF">2024-07-20T08:08:26Z</dcterms:modified>
</cp:coreProperties>
</file>